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4" r:id="rId1"/>
  </p:sldMasterIdLst>
  <p:notesMasterIdLst>
    <p:notesMasterId r:id="rId27"/>
  </p:notesMasterIdLst>
  <p:handoutMasterIdLst>
    <p:handoutMasterId r:id="rId28"/>
  </p:handoutMasterIdLst>
  <p:sldIdLst>
    <p:sldId id="256" r:id="rId2"/>
    <p:sldId id="257" r:id="rId3"/>
    <p:sldId id="269" r:id="rId4"/>
    <p:sldId id="258" r:id="rId5"/>
    <p:sldId id="270" r:id="rId6"/>
    <p:sldId id="265" r:id="rId7"/>
    <p:sldId id="259" r:id="rId8"/>
    <p:sldId id="260" r:id="rId9"/>
    <p:sldId id="261" r:id="rId10"/>
    <p:sldId id="262" r:id="rId11"/>
    <p:sldId id="263" r:id="rId12"/>
    <p:sldId id="266" r:id="rId13"/>
    <p:sldId id="267" r:id="rId14"/>
    <p:sldId id="268" r:id="rId15"/>
    <p:sldId id="281" r:id="rId16"/>
    <p:sldId id="271" r:id="rId17"/>
    <p:sldId id="274" r:id="rId18"/>
    <p:sldId id="275" r:id="rId19"/>
    <p:sldId id="282" r:id="rId20"/>
    <p:sldId id="276" r:id="rId21"/>
    <p:sldId id="277" r:id="rId22"/>
    <p:sldId id="278" r:id="rId23"/>
    <p:sldId id="279" r:id="rId24"/>
    <p:sldId id="280" r:id="rId25"/>
    <p:sldId id="264" r:id="rId26"/>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a:srgbClr val="FF0000"/>
    <a:srgbClr val="7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541"/>
  </p:normalViewPr>
  <p:slideViewPr>
    <p:cSldViewPr>
      <p:cViewPr varScale="1">
        <p:scale>
          <a:sx n="124" d="100"/>
          <a:sy n="124" d="100"/>
        </p:scale>
        <p:origin x="80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152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3673240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391DE2D-83F9-41F5-B93E-A08DD87DC2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96132-8A88-417A-8EED-572900FFAF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A1F21-BD9E-4AA5-B59C-8E3007C310A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2A0EBB7-E1D6-45FB-8129-FBDE5A9F0C1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1F53631-3C41-4D74-A8B2-DBA1D533861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6667B-5F58-436F-BE41-C258EECE48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212E9-5A62-4B24-9F02-3E035139B8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CE710-8168-434C-8C13-17C3B969B2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endParaRPr lang="en-US"/>
          </a:p>
        </p:txBody>
      </p:sp>
      <p:sp>
        <p:nvSpPr>
          <p:cNvPr id="27" name="Slide Number Placeholder 26"/>
          <p:cNvSpPr>
            <a:spLocks noGrp="1"/>
          </p:cNvSpPr>
          <p:nvPr>
            <p:ph type="sldNum" sz="quarter" idx="11"/>
          </p:nvPr>
        </p:nvSpPr>
        <p:spPr/>
        <p:txBody>
          <a:bodyPr rtlCol="0"/>
          <a:lstStyle/>
          <a:p>
            <a:fld id="{DD687D97-EAEF-4A27-9CE0-3E68A2D95112}"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DBAD7B25-D8F0-4D2C-A478-074F77F360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505999-48F4-4FDC-87A9-4CDBF6A456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81E00-5A20-4273-AA68-908A4F0426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9FC220-FBA8-44AA-B246-56BC3B79A8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9550066-A17C-425A-B989-2CE8AD8CB5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noFill/>
          <a:ln/>
        </p:spPr>
        <p:txBody>
          <a:bodyPr lIns="90488" tIns="44450" rIns="90488" bIns="44450" anchor="ctr">
            <a:normAutofit/>
          </a:bodyPr>
          <a:lstStyle/>
          <a:p>
            <a:r>
              <a:rPr lang="en-US" dirty="0"/>
              <a:t>THE WRITING PROCESS</a:t>
            </a:r>
          </a:p>
        </p:txBody>
      </p:sp>
      <p:sp>
        <p:nvSpPr>
          <p:cNvPr id="4099" name="Rectangle 3"/>
          <p:cNvSpPr>
            <a:spLocks noGrp="1" noChangeArrowheads="1"/>
          </p:cNvSpPr>
          <p:nvPr>
            <p:ph type="subTitle" idx="1"/>
          </p:nvPr>
        </p:nvSpPr>
        <p:spPr>
          <a:noFill/>
          <a:ln/>
        </p:spPr>
        <p:txBody>
          <a:bodyPr lIns="90488" tIns="44450" rIns="90488" bIns="44450" anchor="t">
            <a:normAutofit/>
          </a:bodyPr>
          <a:lstStyle/>
          <a:p>
            <a:pPr marL="342900" indent="-342900"/>
            <a:r>
              <a:rPr lang="en-US" dirty="0">
                <a:solidFill>
                  <a:srgbClr val="4D4635"/>
                </a:solidFill>
              </a:rPr>
              <a:t>writing is a process </a:t>
            </a:r>
          </a:p>
          <a:p>
            <a:pPr marL="342900" indent="-342900"/>
            <a:r>
              <a:rPr lang="en-US" dirty="0">
                <a:solidFill>
                  <a:srgbClr val="4D4635"/>
                </a:solidFill>
              </a:rPr>
              <a:t>of </a:t>
            </a:r>
            <a:r>
              <a:rPr lang="en-US" dirty="0" smtClean="0">
                <a:solidFill>
                  <a:srgbClr val="4D4635"/>
                </a:solidFill>
              </a:rPr>
              <a:t>inquiry—</a:t>
            </a:r>
          </a:p>
          <a:p>
            <a:pPr marL="342900" indent="-342900"/>
            <a:r>
              <a:rPr lang="en-US" dirty="0" smtClean="0">
                <a:solidFill>
                  <a:srgbClr val="4D4635"/>
                </a:solidFill>
              </a:rPr>
              <a:t>it </a:t>
            </a:r>
            <a:r>
              <a:rPr lang="en-US" dirty="0">
                <a:solidFill>
                  <a:srgbClr val="4D4635"/>
                </a:solidFill>
              </a:rPr>
              <a:t>grows and changes over time</a:t>
            </a: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lIns="90488" tIns="44450" rIns="90488" bIns="44450"/>
          <a:lstStyle/>
          <a:p>
            <a:r>
              <a:rPr lang="en-US"/>
              <a:t>To avoid writer’s block</a:t>
            </a:r>
            <a:br>
              <a:rPr lang="en-US"/>
            </a:br>
            <a:r>
              <a:rPr lang="en-US" sz="2400"/>
              <a:t>(and still see some “phases” to the writing process)</a:t>
            </a:r>
            <a:endParaRPr lang="en-US"/>
          </a:p>
        </p:txBody>
      </p:sp>
      <p:sp>
        <p:nvSpPr>
          <p:cNvPr id="10243" name="Rectangle 3"/>
          <p:cNvSpPr>
            <a:spLocks noGrp="1" noChangeArrowheads="1"/>
          </p:cNvSpPr>
          <p:nvPr>
            <p:ph type="body" sz="half" idx="1"/>
          </p:nvPr>
        </p:nvSpPr>
        <p:spPr>
          <a:xfrm>
            <a:off x="685800" y="1981200"/>
            <a:ext cx="4114800" cy="4114800"/>
          </a:xfrm>
          <a:noFill/>
          <a:ln/>
        </p:spPr>
        <p:txBody>
          <a:bodyPr lIns="90488" tIns="44450" rIns="90488" bIns="44450">
            <a:normAutofit/>
          </a:bodyPr>
          <a:lstStyle/>
          <a:p>
            <a:r>
              <a:rPr lang="en-US" sz="2400" dirty="0"/>
              <a:t>Separate the creative and the critical activities</a:t>
            </a:r>
            <a:r>
              <a:rPr lang="en-US" sz="2400" dirty="0" smtClean="0"/>
              <a:t>.</a:t>
            </a:r>
            <a:br>
              <a:rPr lang="en-US" sz="2400" dirty="0" smtClean="0"/>
            </a:br>
            <a:endParaRPr lang="en-US" sz="2400" dirty="0" smtClean="0"/>
          </a:p>
          <a:p>
            <a:r>
              <a:rPr lang="en-US" sz="2400" dirty="0"/>
              <a:t>Begin in a “creative phase” where you don’t care if it is “wrong.</a:t>
            </a:r>
            <a:r>
              <a:rPr lang="en-US" sz="2400" dirty="0" smtClean="0"/>
              <a:t>”</a:t>
            </a:r>
            <a:br>
              <a:rPr lang="en-US" sz="2400" dirty="0" smtClean="0"/>
            </a:br>
            <a:endParaRPr lang="en-US" sz="2400" dirty="0" smtClean="0"/>
          </a:p>
          <a:p>
            <a:r>
              <a:rPr lang="en-US" sz="2400" dirty="0"/>
              <a:t>Then come back with your “critical” cap on.</a:t>
            </a:r>
          </a:p>
        </p:txBody>
      </p:sp>
      <p:pic>
        <p:nvPicPr>
          <p:cNvPr id="7" name="irc_mi" descr="http://www.ilikewallpaper.net/ipad-wallpapers/download/2233/Open-Highway-ipad-wallpaper-ilikewallpaper_com.jpg"/>
          <p:cNvPicPr/>
          <p:nvPr/>
        </p:nvPicPr>
        <p:blipFill>
          <a:blip r:embed="rId2"/>
          <a:srcRect/>
          <a:stretch>
            <a:fillRect/>
          </a:stretch>
        </p:blipFill>
        <p:spPr bwMode="auto">
          <a:xfrm>
            <a:off x="5029200" y="1981200"/>
            <a:ext cx="3455035" cy="3455035"/>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p:spPr>
        <p:txBody>
          <a:bodyPr lIns="90488" tIns="44450" rIns="90488" bIns="44450"/>
          <a:lstStyle/>
          <a:p>
            <a:r>
              <a:rPr lang="en-US"/>
              <a:t>The Writing Process</a:t>
            </a:r>
          </a:p>
        </p:txBody>
      </p:sp>
      <p:sp>
        <p:nvSpPr>
          <p:cNvPr id="11267" name="Rectangle 3"/>
          <p:cNvSpPr>
            <a:spLocks noGrp="1" noChangeArrowheads="1"/>
          </p:cNvSpPr>
          <p:nvPr>
            <p:ph sz="half" idx="1"/>
          </p:nvPr>
        </p:nvSpPr>
        <p:spPr>
          <a:noFill/>
          <a:ln/>
        </p:spPr>
        <p:txBody>
          <a:bodyPr lIns="90488" tIns="44450" rIns="90488" bIns="44450">
            <a:normAutofit/>
          </a:bodyPr>
          <a:lstStyle/>
          <a:p>
            <a:pPr>
              <a:lnSpc>
                <a:spcPct val="90000"/>
              </a:lnSpc>
            </a:pPr>
            <a:r>
              <a:rPr lang="en-US" sz="2400" dirty="0">
                <a:solidFill>
                  <a:schemeClr val="accent1"/>
                </a:solidFill>
              </a:rPr>
              <a:t>Creative Activities</a:t>
            </a:r>
          </a:p>
          <a:p>
            <a:pPr>
              <a:lnSpc>
                <a:spcPct val="90000"/>
              </a:lnSpc>
            </a:pPr>
            <a:r>
              <a:rPr lang="en-US" sz="2400" dirty="0"/>
              <a:t>Prewriting</a:t>
            </a:r>
          </a:p>
          <a:p>
            <a:pPr>
              <a:lnSpc>
                <a:spcPct val="90000"/>
              </a:lnSpc>
            </a:pPr>
            <a:r>
              <a:rPr lang="en-US" sz="2400" dirty="0"/>
              <a:t>Brainstorming</a:t>
            </a:r>
          </a:p>
          <a:p>
            <a:pPr>
              <a:lnSpc>
                <a:spcPct val="90000"/>
              </a:lnSpc>
            </a:pPr>
            <a:r>
              <a:rPr lang="en-US" sz="2400" dirty="0"/>
              <a:t>listing </a:t>
            </a:r>
          </a:p>
          <a:p>
            <a:pPr>
              <a:lnSpc>
                <a:spcPct val="90000"/>
              </a:lnSpc>
            </a:pPr>
            <a:r>
              <a:rPr lang="en-US" sz="2400" dirty="0"/>
              <a:t>data gathering</a:t>
            </a:r>
          </a:p>
          <a:p>
            <a:pPr>
              <a:lnSpc>
                <a:spcPct val="90000"/>
              </a:lnSpc>
            </a:pPr>
            <a:r>
              <a:rPr lang="en-US" sz="2400" dirty="0"/>
              <a:t>free writing</a:t>
            </a:r>
          </a:p>
          <a:p>
            <a:pPr>
              <a:lnSpc>
                <a:spcPct val="90000"/>
              </a:lnSpc>
            </a:pPr>
            <a:r>
              <a:rPr lang="en-US" sz="2400" dirty="0"/>
              <a:t>questioning</a:t>
            </a:r>
          </a:p>
          <a:p>
            <a:pPr>
              <a:lnSpc>
                <a:spcPct val="90000"/>
              </a:lnSpc>
            </a:pPr>
            <a:r>
              <a:rPr lang="en-US" sz="2400" dirty="0"/>
              <a:t>cubing</a:t>
            </a:r>
          </a:p>
          <a:p>
            <a:pPr>
              <a:lnSpc>
                <a:spcPct val="90000"/>
              </a:lnSpc>
            </a:pPr>
            <a:r>
              <a:rPr lang="en-US" sz="2400" dirty="0"/>
              <a:t>drafting.</a:t>
            </a:r>
          </a:p>
        </p:txBody>
      </p:sp>
      <p:sp>
        <p:nvSpPr>
          <p:cNvPr id="11268" name="Rectangle 4"/>
          <p:cNvSpPr>
            <a:spLocks noGrp="1" noChangeArrowheads="1"/>
          </p:cNvSpPr>
          <p:nvPr>
            <p:ph sz="half" idx="2"/>
          </p:nvPr>
        </p:nvSpPr>
        <p:spPr>
          <a:noFill/>
          <a:ln/>
        </p:spPr>
        <p:txBody>
          <a:bodyPr lIns="90488" tIns="44450" rIns="90488" bIns="44450">
            <a:normAutofit/>
          </a:bodyPr>
          <a:lstStyle/>
          <a:p>
            <a:r>
              <a:rPr lang="en-US" sz="2400" dirty="0">
                <a:solidFill>
                  <a:schemeClr val="accent1"/>
                </a:solidFill>
              </a:rPr>
              <a:t>Critical Activities</a:t>
            </a:r>
          </a:p>
          <a:p>
            <a:r>
              <a:rPr lang="en-US" sz="2400" dirty="0"/>
              <a:t>Revision</a:t>
            </a:r>
          </a:p>
          <a:p>
            <a:r>
              <a:rPr lang="en-US" sz="2400" dirty="0"/>
              <a:t>Sorting, Organizing, Outlining</a:t>
            </a:r>
          </a:p>
          <a:p>
            <a:r>
              <a:rPr lang="en-US" sz="2400" dirty="0"/>
              <a:t>More careful drafting</a:t>
            </a:r>
            <a:endParaRPr lang="en-US" sz="2400" dirty="0" smtClean="0"/>
          </a:p>
          <a:p>
            <a:r>
              <a:rPr lang="en-US" sz="2400" dirty="0" smtClean="0"/>
              <a:t>Editing</a:t>
            </a:r>
            <a:endParaRPr lang="en-US" sz="2400" dirty="0"/>
          </a:p>
          <a:p>
            <a:r>
              <a:rPr lang="en-US" sz="2400" dirty="0"/>
              <a:t>Proofreading</a:t>
            </a:r>
          </a:p>
        </p:txBody>
      </p:sp>
    </p:spTree>
  </p:cSld>
  <p:clrMapOvr>
    <a:masterClrMapping/>
  </p:clrMapOvr>
  <p:transition>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a:t>Another View of the Writing Process</a:t>
            </a:r>
          </a:p>
        </p:txBody>
      </p:sp>
      <p:sp>
        <p:nvSpPr>
          <p:cNvPr id="14340" name="Rectangle 4"/>
          <p:cNvSpPr>
            <a:spLocks noGrp="1" noChangeArrowheads="1"/>
          </p:cNvSpPr>
          <p:nvPr>
            <p:ph type="body" sz="half" idx="2"/>
          </p:nvPr>
        </p:nvSpPr>
        <p:spPr>
          <a:xfrm>
            <a:off x="4114800" y="1981200"/>
            <a:ext cx="4267200" cy="4114800"/>
          </a:xfrm>
        </p:spPr>
        <p:txBody>
          <a:bodyPr>
            <a:normAutofit/>
          </a:bodyPr>
          <a:lstStyle/>
          <a:p>
            <a:pPr>
              <a:buNone/>
            </a:pPr>
            <a:r>
              <a:rPr lang="en-US" sz="2800" b="1" dirty="0"/>
              <a:t>The “cognitive” view.</a:t>
            </a:r>
          </a:p>
          <a:p>
            <a:endParaRPr lang="en-US" sz="2400" b="1" dirty="0"/>
          </a:p>
          <a:p>
            <a:r>
              <a:rPr lang="en-US" sz="2400" dirty="0"/>
              <a:t>Writing is best understood as a set of distinctive thinking processes which writers orchestrate or organize during the act of composing.</a:t>
            </a:r>
            <a:endParaRPr lang="en-US" sz="2800" dirty="0"/>
          </a:p>
        </p:txBody>
      </p:sp>
      <p:pic>
        <p:nvPicPr>
          <p:cNvPr id="6" name="irc_mi" descr="http://1stmuse.com/adonis/Thinking_Man.jpg"/>
          <p:cNvPicPr/>
          <p:nvPr/>
        </p:nvPicPr>
        <p:blipFill>
          <a:blip r:embed="rId2"/>
          <a:srcRect/>
          <a:stretch>
            <a:fillRect/>
          </a:stretch>
        </p:blipFill>
        <p:spPr bwMode="auto">
          <a:xfrm>
            <a:off x="762000" y="2057400"/>
            <a:ext cx="3276600" cy="32766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066800"/>
            <a:ext cx="8229600" cy="1066800"/>
          </a:xfrm>
        </p:spPr>
        <p:txBody>
          <a:bodyPr/>
          <a:lstStyle/>
          <a:p>
            <a:r>
              <a:rPr lang="en-US" dirty="0"/>
              <a:t>Goal-directed Thinking Process</a:t>
            </a:r>
          </a:p>
        </p:txBody>
      </p:sp>
      <p:sp>
        <p:nvSpPr>
          <p:cNvPr id="15363" name="Rectangle 3"/>
          <p:cNvSpPr>
            <a:spLocks noGrp="1" noChangeArrowheads="1"/>
          </p:cNvSpPr>
          <p:nvPr>
            <p:ph idx="1"/>
          </p:nvPr>
        </p:nvSpPr>
        <p:spPr/>
        <p:txBody>
          <a:bodyPr/>
          <a:lstStyle/>
          <a:p>
            <a:pPr>
              <a:lnSpc>
                <a:spcPct val="90000"/>
              </a:lnSpc>
              <a:buFont typeface="Wingdings" pitchFamily="2" charset="2"/>
              <a:buNone/>
            </a:pPr>
            <a:endParaRPr lang="en-US"/>
          </a:p>
          <a:p>
            <a:pPr>
              <a:lnSpc>
                <a:spcPct val="90000"/>
              </a:lnSpc>
            </a:pPr>
            <a:r>
              <a:rPr lang="en-US" sz="2800"/>
              <a:t>The act of composing itself is a goal-directed thinking process, guided by the writer’s own growing network of goals.</a:t>
            </a:r>
          </a:p>
          <a:p>
            <a:pPr>
              <a:lnSpc>
                <a:spcPct val="90000"/>
              </a:lnSpc>
            </a:pPr>
            <a:endParaRPr lang="en-US" sz="2800"/>
          </a:p>
          <a:p>
            <a:pPr>
              <a:lnSpc>
                <a:spcPct val="90000"/>
              </a:lnSpc>
            </a:pPr>
            <a:r>
              <a:rPr lang="en-US" sz="2800"/>
              <a:t>The act of developing and refining one’s goals is not limited to a “pre-writing stage” but is bound up with the ongoing, moment-to-moment composing process.</a:t>
            </a:r>
            <a:endParaRPr lang="en-US"/>
          </a:p>
          <a:p>
            <a:pPr>
              <a:lnSpc>
                <a:spcPct val="90000"/>
              </a:lnSpc>
            </a:pPr>
            <a:endParaRPr lang="en-US"/>
          </a:p>
        </p:txBody>
      </p:sp>
    </p:spTree>
  </p:cSld>
  <p:clrMapOvr>
    <a:masterClrMapping/>
  </p:clrMapOvr>
  <p:transition>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609600"/>
            <a:ext cx="8001000" cy="1143000"/>
          </a:xfrm>
        </p:spPr>
        <p:txBody>
          <a:bodyPr>
            <a:normAutofit fontScale="90000"/>
          </a:bodyPr>
          <a:lstStyle/>
          <a:p>
            <a:pPr algn="l"/>
            <a:r>
              <a:rPr lang="en-US" dirty="0"/>
              <a:t/>
            </a:r>
            <a:br>
              <a:rPr lang="en-US" dirty="0"/>
            </a:br>
            <a:r>
              <a:rPr lang="en-US" dirty="0" smtClean="0"/>
              <a:t>Problem solving</a:t>
            </a:r>
            <a:r>
              <a:rPr lang="en-US" dirty="0"/>
              <a:t>		</a:t>
            </a:r>
          </a:p>
        </p:txBody>
      </p:sp>
      <p:sp>
        <p:nvSpPr>
          <p:cNvPr id="16387" name="Rectangle 3"/>
          <p:cNvSpPr>
            <a:spLocks noGrp="1" noChangeArrowheads="1"/>
          </p:cNvSpPr>
          <p:nvPr>
            <p:ph type="body" sz="half" idx="1"/>
          </p:nvPr>
        </p:nvSpPr>
        <p:spPr>
          <a:xfrm>
            <a:off x="685800" y="1981200"/>
            <a:ext cx="4267200" cy="4114800"/>
          </a:xfrm>
        </p:spPr>
        <p:txBody>
          <a:bodyPr>
            <a:normAutofit/>
          </a:bodyPr>
          <a:lstStyle/>
          <a:p>
            <a:pPr>
              <a:lnSpc>
                <a:spcPct val="90000"/>
              </a:lnSpc>
              <a:buNone/>
            </a:pPr>
            <a:endParaRPr lang="en-US" sz="2000" dirty="0" smtClean="0"/>
          </a:p>
          <a:p>
            <a:pPr>
              <a:lnSpc>
                <a:spcPct val="90000"/>
              </a:lnSpc>
              <a:buNone/>
            </a:pPr>
            <a:r>
              <a:rPr lang="en-US" sz="2000" dirty="0" smtClean="0"/>
              <a:t>“</a:t>
            </a:r>
            <a:r>
              <a:rPr lang="en-US" sz="2000" dirty="0"/>
              <a:t>People only solve the problems they define for themselves”</a:t>
            </a:r>
          </a:p>
          <a:p>
            <a:pPr>
              <a:lnSpc>
                <a:spcPct val="90000"/>
              </a:lnSpc>
            </a:pPr>
            <a:endParaRPr lang="en-US" sz="2000" dirty="0" smtClean="0"/>
          </a:p>
          <a:p>
            <a:pPr>
              <a:lnSpc>
                <a:spcPct val="90000"/>
              </a:lnSpc>
              <a:buNone/>
            </a:pPr>
            <a:endParaRPr lang="en-US" sz="2000" smtClean="0"/>
          </a:p>
          <a:p>
            <a:pPr>
              <a:lnSpc>
                <a:spcPct val="90000"/>
              </a:lnSpc>
              <a:buNone/>
            </a:pPr>
            <a:r>
              <a:rPr lang="en-US" sz="2000" smtClean="0"/>
              <a:t>Writing </a:t>
            </a:r>
            <a:r>
              <a:rPr lang="en-US" sz="2000" dirty="0"/>
              <a:t>involves a complex series of problems to solve—how do I create an engaging opener?;</a:t>
            </a:r>
            <a:r>
              <a:rPr lang="en-US" sz="2000" dirty="0" smtClean="0"/>
              <a:t> </a:t>
            </a:r>
            <a:br>
              <a:rPr lang="en-US" sz="2000" dirty="0" smtClean="0"/>
            </a:br>
            <a:r>
              <a:rPr lang="en-US" sz="2000" dirty="0" smtClean="0"/>
              <a:t>—how  </a:t>
            </a:r>
            <a:r>
              <a:rPr lang="en-US" sz="2000" dirty="0"/>
              <a:t>can I make my support in this paragraph stronger</a:t>
            </a:r>
            <a:r>
              <a:rPr lang="en-US" sz="2000" dirty="0" smtClean="0"/>
              <a:t>? </a:t>
            </a:r>
            <a:br>
              <a:rPr lang="en-US" sz="2000" dirty="0" smtClean="0"/>
            </a:br>
            <a:r>
              <a:rPr lang="en-US" sz="2000" dirty="0" smtClean="0"/>
              <a:t>—how can </a:t>
            </a:r>
            <a:r>
              <a:rPr lang="en-US" sz="2000" dirty="0"/>
              <a:t>I get the documentation correct?</a:t>
            </a:r>
          </a:p>
          <a:p>
            <a:pPr>
              <a:lnSpc>
                <a:spcPct val="90000"/>
              </a:lnSpc>
              <a:buFont typeface="Wingdings" pitchFamily="2" charset="2"/>
              <a:buNone/>
            </a:pPr>
            <a:endParaRPr lang="en-US" sz="2400" dirty="0"/>
          </a:p>
        </p:txBody>
      </p:sp>
      <p:pic>
        <p:nvPicPr>
          <p:cNvPr id="6" name="Picture 5"/>
          <p:cNvPicPr>
            <a:picLocks noChangeAspect="1"/>
          </p:cNvPicPr>
          <p:nvPr/>
        </p:nvPicPr>
        <p:blipFill>
          <a:blip r:embed="rId2"/>
          <a:stretch>
            <a:fillRect/>
          </a:stretch>
        </p:blipFill>
        <p:spPr>
          <a:xfrm>
            <a:off x="4953000" y="2057400"/>
            <a:ext cx="3619244" cy="1600200"/>
          </a:xfrm>
          <a:prstGeom prst="rect">
            <a:avLst/>
          </a:prstGeom>
        </p:spPr>
      </p:pic>
    </p:spTree>
  </p:cSld>
  <p:clrMapOvr>
    <a:masterClrMapping/>
  </p:clrMapOvr>
  <p:transition>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600" dirty="0" smtClean="0"/>
              <a:t>Flower and Hayes’ Cognitive Model of the Writing Process</a:t>
            </a:r>
            <a:endParaRPr lang="en-US" sz="3600" dirty="0"/>
          </a:p>
        </p:txBody>
      </p:sp>
      <p:sp>
        <p:nvSpPr>
          <p:cNvPr id="8" name="Content Placeholder 7"/>
          <p:cNvSpPr>
            <a:spLocks noGrp="1"/>
          </p:cNvSpPr>
          <p:nvPr>
            <p:ph idx="1"/>
          </p:nvPr>
        </p:nvSpPr>
        <p:spPr/>
        <p:txBody>
          <a:bodyPr/>
          <a:lstStyle/>
          <a:p>
            <a:endParaRPr lang="en-US" dirty="0"/>
          </a:p>
        </p:txBody>
      </p:sp>
      <p:pic>
        <p:nvPicPr>
          <p:cNvPr id="9" name="Picture 8"/>
          <p:cNvPicPr>
            <a:picLocks noChangeAspect="1"/>
          </p:cNvPicPr>
          <p:nvPr/>
        </p:nvPicPr>
        <p:blipFill>
          <a:blip r:embed="rId2"/>
          <a:stretch>
            <a:fillRect/>
          </a:stretch>
        </p:blipFill>
        <p:spPr>
          <a:xfrm>
            <a:off x="914400" y="2249424"/>
            <a:ext cx="6731000" cy="40767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The Writing Situation</a:t>
            </a:r>
          </a:p>
        </p:txBody>
      </p:sp>
      <p:sp>
        <p:nvSpPr>
          <p:cNvPr id="20483" name="Rectangle 3"/>
          <p:cNvSpPr>
            <a:spLocks noGrp="1" noChangeArrowheads="1"/>
          </p:cNvSpPr>
          <p:nvPr>
            <p:ph idx="1"/>
          </p:nvPr>
        </p:nvSpPr>
        <p:spPr/>
        <p:txBody>
          <a:bodyPr/>
          <a:lstStyle/>
          <a:p>
            <a:pPr marL="115888" indent="-6350">
              <a:lnSpc>
                <a:spcPct val="90000"/>
              </a:lnSpc>
              <a:buNone/>
            </a:pPr>
            <a:r>
              <a:rPr lang="en-US" sz="2400" dirty="0"/>
              <a:t>Studies have shown that one of the most crucial and important steps in the composing process is to analyze and define the “writing situation”</a:t>
            </a:r>
            <a:r>
              <a:rPr lang="en-US" sz="2400" dirty="0" smtClean="0"/>
              <a:t>:</a:t>
            </a:r>
            <a:br>
              <a:rPr lang="en-US" sz="2400" dirty="0" smtClean="0"/>
            </a:br>
            <a:endParaRPr lang="en-US" sz="2400" dirty="0" smtClean="0"/>
          </a:p>
          <a:p>
            <a:pPr lvl="1">
              <a:lnSpc>
                <a:spcPct val="90000"/>
              </a:lnSpc>
            </a:pPr>
            <a:r>
              <a:rPr lang="en-US" sz="2400" b="1" dirty="0">
                <a:solidFill>
                  <a:srgbClr val="000090"/>
                </a:solidFill>
              </a:rPr>
              <a:t>What do I want to say? (message</a:t>
            </a:r>
            <a:r>
              <a:rPr lang="en-US" sz="2400" b="1" dirty="0" smtClean="0">
                <a:solidFill>
                  <a:srgbClr val="000090"/>
                </a:solidFill>
              </a:rPr>
              <a:t>)</a:t>
            </a:r>
            <a:br>
              <a:rPr lang="en-US" sz="2400" b="1" dirty="0" smtClean="0">
                <a:solidFill>
                  <a:srgbClr val="000090"/>
                </a:solidFill>
              </a:rPr>
            </a:br>
            <a:endParaRPr lang="en-US" sz="2400" b="1" dirty="0" smtClean="0">
              <a:solidFill>
                <a:srgbClr val="000090"/>
              </a:solidFill>
            </a:endParaRPr>
          </a:p>
          <a:p>
            <a:pPr lvl="1">
              <a:lnSpc>
                <a:spcPct val="90000"/>
              </a:lnSpc>
            </a:pPr>
            <a:r>
              <a:rPr lang="en-US" sz="2400" b="1" dirty="0">
                <a:solidFill>
                  <a:srgbClr val="000090"/>
                </a:solidFill>
              </a:rPr>
              <a:t>Who do I want to say it to?  (audience</a:t>
            </a:r>
            <a:r>
              <a:rPr lang="en-US" sz="2400" b="1" dirty="0" smtClean="0">
                <a:solidFill>
                  <a:srgbClr val="000090"/>
                </a:solidFill>
              </a:rPr>
              <a:t>)</a:t>
            </a:r>
            <a:br>
              <a:rPr lang="en-US" sz="2400" b="1" dirty="0" smtClean="0">
                <a:solidFill>
                  <a:srgbClr val="000090"/>
                </a:solidFill>
              </a:rPr>
            </a:br>
            <a:endParaRPr lang="en-US" sz="2400" b="1" dirty="0" smtClean="0">
              <a:solidFill>
                <a:srgbClr val="000090"/>
              </a:solidFill>
            </a:endParaRPr>
          </a:p>
          <a:p>
            <a:pPr lvl="1">
              <a:lnSpc>
                <a:spcPct val="90000"/>
              </a:lnSpc>
            </a:pPr>
            <a:r>
              <a:rPr lang="en-US" sz="2400" b="1" dirty="0">
                <a:solidFill>
                  <a:srgbClr val="000090"/>
                </a:solidFill>
              </a:rPr>
              <a:t>Why do I want to say it to them? (purpose</a:t>
            </a:r>
            <a:r>
              <a:rPr lang="en-US" sz="2400" b="1" dirty="0" smtClean="0">
                <a:solidFill>
                  <a:srgbClr val="000090"/>
                </a:solidFill>
              </a:rPr>
              <a:t>)</a:t>
            </a:r>
            <a:r>
              <a:rPr lang="en-US" dirty="0" smtClean="0">
                <a:solidFill>
                  <a:srgbClr val="0000FF"/>
                </a:solidFill>
              </a:rPr>
              <a:t/>
            </a:r>
            <a:br>
              <a:rPr lang="en-US" dirty="0" smtClean="0">
                <a:solidFill>
                  <a:srgbClr val="0000FF"/>
                </a:solidFill>
              </a:rPr>
            </a:br>
            <a:endParaRPr lang="en-US" dirty="0" smtClean="0">
              <a:solidFill>
                <a:srgbClr val="0000FF"/>
              </a:solidFill>
            </a:endParaRPr>
          </a:p>
          <a:p>
            <a:pPr>
              <a:lnSpc>
                <a:spcPct val="90000"/>
              </a:lnSpc>
            </a:pPr>
            <a:r>
              <a:rPr lang="en-US" sz="2000" dirty="0"/>
              <a:t>Time spent figuring out the writing </a:t>
            </a:r>
            <a:r>
              <a:rPr lang="en-US" sz="2000" dirty="0" smtClean="0"/>
              <a:t>situation, and </a:t>
            </a:r>
            <a:r>
              <a:rPr lang="en-US" sz="2000" dirty="0"/>
              <a:t>your rhetorical stance within </a:t>
            </a:r>
            <a:r>
              <a:rPr lang="en-US" sz="2000" dirty="0" smtClean="0"/>
              <a:t>it, </a:t>
            </a:r>
            <a:r>
              <a:rPr lang="en-US" sz="2000" dirty="0"/>
              <a:t>is time well spent.</a:t>
            </a:r>
          </a:p>
          <a:p>
            <a:pPr>
              <a:lnSpc>
                <a:spcPct val="90000"/>
              </a:lnSpc>
              <a:buFont typeface="Wingdings" pitchFamily="2" charset="2"/>
              <a:buNone/>
            </a:pPr>
            <a:endParaRPr lang="en-US" sz="2800"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0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a:t>Images of the Writing Situation</a:t>
            </a:r>
          </a:p>
        </p:txBody>
      </p:sp>
      <p:sp>
        <p:nvSpPr>
          <p:cNvPr id="26627" name="Rectangle 3"/>
          <p:cNvSpPr>
            <a:spLocks noGrp="1" noChangeArrowheads="1"/>
          </p:cNvSpPr>
          <p:nvPr>
            <p:ph idx="1"/>
          </p:nvPr>
        </p:nvSpPr>
        <p:spPr/>
        <p:txBody>
          <a:bodyPr/>
          <a:lstStyle/>
          <a:p>
            <a:pPr>
              <a:buFont typeface="Wingdings" pitchFamily="2" charset="2"/>
              <a:buNone/>
            </a:pPr>
            <a:endParaRPr lang="en-US" dirty="0"/>
          </a:p>
        </p:txBody>
      </p:sp>
      <p:pic>
        <p:nvPicPr>
          <p:cNvPr id="26628" name="Picture 4" descr="ESCommunicationTriangle3"/>
          <p:cNvPicPr>
            <a:picLocks noChangeAspect="1" noChangeArrowheads="1"/>
          </p:cNvPicPr>
          <p:nvPr/>
        </p:nvPicPr>
        <p:blipFill rotWithShape="1">
          <a:blip r:embed="rId2" cstate="print"/>
          <a:srcRect l="7142" t="7143" r="5357" b="7143"/>
          <a:stretch/>
        </p:blipFill>
        <p:spPr bwMode="auto">
          <a:xfrm>
            <a:off x="2438400" y="2259082"/>
            <a:ext cx="3822700" cy="3276600"/>
          </a:xfrm>
          <a:prstGeom prst="rect">
            <a:avLst/>
          </a:prstGeom>
          <a:noFill/>
        </p:spPr>
      </p:pic>
      <p:sp>
        <p:nvSpPr>
          <p:cNvPr id="26629" name="Text Box 5"/>
          <p:cNvSpPr txBox="1">
            <a:spLocks noChangeArrowheads="1"/>
          </p:cNvSpPr>
          <p:nvPr/>
        </p:nvSpPr>
        <p:spPr bwMode="auto">
          <a:xfrm>
            <a:off x="1143000" y="5486400"/>
            <a:ext cx="6934200" cy="457200"/>
          </a:xfrm>
          <a:prstGeom prst="rect">
            <a:avLst/>
          </a:prstGeom>
          <a:noFill/>
          <a:ln w="12700">
            <a:noFill/>
            <a:miter lim="800000"/>
            <a:headEnd/>
            <a:tailEnd/>
          </a:ln>
          <a:effectLst/>
        </p:spPr>
        <p:txBody>
          <a:bodyPr>
            <a:spAutoFit/>
          </a:bodyPr>
          <a:lstStyle/>
          <a:p>
            <a:pPr algn="ctr" fontAlgn="base">
              <a:spcBef>
                <a:spcPct val="50000"/>
              </a:spcBef>
              <a:spcAft>
                <a:spcPct val="0"/>
              </a:spcAft>
            </a:pPr>
            <a:r>
              <a:rPr lang="en-US" sz="2400">
                <a:latin typeface="Times New Roman" pitchFamily="18" charset="0"/>
              </a:rPr>
              <a:t>Kinneavey’s Communication Triangle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4000"/>
              <a:t>Images of the Writing Situation</a:t>
            </a:r>
          </a:p>
        </p:txBody>
      </p:sp>
      <p:pic>
        <p:nvPicPr>
          <p:cNvPr id="27652" name="Picture 4" descr="situation_2003_550w"/>
          <p:cNvPicPr>
            <a:picLocks noChangeAspect="1" noChangeArrowheads="1"/>
          </p:cNvPicPr>
          <p:nvPr/>
        </p:nvPicPr>
        <p:blipFill>
          <a:blip r:embed="rId2" cstate="print"/>
          <a:srcRect/>
          <a:stretch>
            <a:fillRect/>
          </a:stretch>
        </p:blipFill>
        <p:spPr bwMode="auto">
          <a:xfrm>
            <a:off x="990600" y="2133600"/>
            <a:ext cx="6985000" cy="40005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of the Writing Situation</a:t>
            </a:r>
            <a:endParaRPr lang="en-US" dirty="0"/>
          </a:p>
        </p:txBody>
      </p:sp>
      <p:pic>
        <p:nvPicPr>
          <p:cNvPr id="4" name="Picture 3" descr="rstance.jpg"/>
          <p:cNvPicPr>
            <a:picLocks noChangeAspect="1"/>
          </p:cNvPicPr>
          <p:nvPr/>
        </p:nvPicPr>
        <p:blipFill>
          <a:blip r:embed="rId2"/>
          <a:stretch>
            <a:fillRect/>
          </a:stretch>
        </p:blipFill>
        <p:spPr>
          <a:xfrm>
            <a:off x="2438400" y="2362200"/>
            <a:ext cx="3991988" cy="3733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lIns="90488" tIns="44450" rIns="90488" bIns="44450">
            <a:normAutofit fontScale="90000"/>
          </a:bodyPr>
          <a:lstStyle/>
          <a:p>
            <a:r>
              <a:rPr lang="en-US"/>
              <a:t>Perceptions of the</a:t>
            </a:r>
            <a:br>
              <a:rPr lang="en-US"/>
            </a:br>
            <a:r>
              <a:rPr lang="en-US"/>
              <a:t>Writing Process </a:t>
            </a:r>
          </a:p>
        </p:txBody>
      </p:sp>
      <p:sp>
        <p:nvSpPr>
          <p:cNvPr id="5123" name="Rectangle 3"/>
          <p:cNvSpPr>
            <a:spLocks noGrp="1" noChangeArrowheads="1"/>
          </p:cNvSpPr>
          <p:nvPr>
            <p:ph idx="1"/>
          </p:nvPr>
        </p:nvSpPr>
        <p:spPr>
          <a:xfrm>
            <a:off x="457200" y="2438400"/>
            <a:ext cx="8229600" cy="3846576"/>
          </a:xfrm>
          <a:noFill/>
          <a:ln/>
        </p:spPr>
        <p:txBody>
          <a:bodyPr lIns="90488" tIns="44450" rIns="90488" bIns="44450">
            <a:normAutofit/>
          </a:bodyPr>
          <a:lstStyle/>
          <a:p>
            <a:pPr>
              <a:lnSpc>
                <a:spcPct val="90000"/>
              </a:lnSpc>
            </a:pPr>
            <a:r>
              <a:rPr lang="en-US" sz="2600" dirty="0"/>
              <a:t>If I just follow all the steps in the proper </a:t>
            </a:r>
            <a:r>
              <a:rPr lang="en-US" sz="2600" dirty="0" smtClean="0"/>
              <a:t>sequence, then </a:t>
            </a:r>
            <a:r>
              <a:rPr lang="en-US" sz="2600" dirty="0"/>
              <a:t>I will come out with a good paper (like a paint by numbers picture). Writing happens in a linear fashion.</a:t>
            </a:r>
          </a:p>
          <a:p>
            <a:pPr>
              <a:lnSpc>
                <a:spcPct val="90000"/>
              </a:lnSpc>
            </a:pPr>
            <a:endParaRPr lang="en-US" sz="2600" dirty="0"/>
          </a:p>
          <a:p>
            <a:pPr>
              <a:lnSpc>
                <a:spcPct val="90000"/>
              </a:lnSpc>
            </a:pPr>
            <a:r>
              <a:rPr lang="en-US" sz="2600" dirty="0"/>
              <a:t>Writers start writing when they have everything figured out.</a:t>
            </a:r>
          </a:p>
          <a:p>
            <a:pPr>
              <a:lnSpc>
                <a:spcPct val="90000"/>
              </a:lnSpc>
            </a:pPr>
            <a:endParaRPr lang="en-US" sz="2600" dirty="0"/>
          </a:p>
          <a:p>
            <a:pPr>
              <a:lnSpc>
                <a:spcPct val="90000"/>
              </a:lnSpc>
            </a:pPr>
            <a:r>
              <a:rPr lang="en-US" sz="2600" dirty="0"/>
              <a:t>Some got it; I don’t--the genius fallacy.</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lstStyle/>
          <a:p>
            <a:r>
              <a:rPr lang="en-US" dirty="0"/>
              <a:t>See Writing as an Event</a:t>
            </a:r>
          </a:p>
        </p:txBody>
      </p:sp>
      <p:pic>
        <p:nvPicPr>
          <p:cNvPr id="29701" name="Picture 5" descr="Dialogue"/>
          <p:cNvPicPr>
            <a:picLocks noGrp="1" noChangeAspect="1" noChangeArrowheads="1"/>
          </p:cNvPicPr>
          <p:nvPr>
            <p:ph sz="half" idx="1"/>
          </p:nvPr>
        </p:nvPicPr>
        <p:blipFill>
          <a:blip r:embed="rId2" cstate="print"/>
          <a:srcRect t="-12739" b="-12739"/>
          <a:stretch>
            <a:fillRect/>
          </a:stretch>
        </p:blipFill>
        <p:spPr>
          <a:xfrm>
            <a:off x="476036" y="2179834"/>
            <a:ext cx="2620855" cy="3289173"/>
          </a:xfrm>
          <a:noFill/>
          <a:ln/>
        </p:spPr>
      </p:pic>
      <p:sp>
        <p:nvSpPr>
          <p:cNvPr id="5" name="Content Placeholder 4"/>
          <p:cNvSpPr>
            <a:spLocks noGrp="1"/>
          </p:cNvSpPr>
          <p:nvPr>
            <p:ph sz="half" idx="2"/>
          </p:nvPr>
        </p:nvSpPr>
        <p:spPr>
          <a:xfrm>
            <a:off x="3429000" y="2362200"/>
            <a:ext cx="4648200" cy="3416808"/>
          </a:xfrm>
        </p:spPr>
        <p:txBody>
          <a:bodyPr>
            <a:normAutofit/>
          </a:bodyPr>
          <a:lstStyle/>
          <a:p>
            <a:pPr>
              <a:buNone/>
            </a:pPr>
            <a:r>
              <a:rPr lang="en-US" dirty="0" smtClean="0"/>
              <a:t>One fruitful way of conceiving writing is as an event or occasion. Writing </a:t>
            </a:r>
            <a:r>
              <a:rPr lang="en-US" dirty="0" smtClean="0"/>
              <a:t>happens within a particular occasion and place before others who are listening and who can respond. Writing then is a form of </a:t>
            </a:r>
            <a:r>
              <a:rPr lang="en-US" dirty="0" smtClean="0"/>
              <a:t>dialogue and communication within this context. </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sz="4000" dirty="0" smtClean="0"/>
              <a:t>Donald Murray’s View of the Writing Process</a:t>
            </a:r>
            <a:endParaRPr lang="en-US" sz="4000" dirty="0"/>
          </a:p>
        </p:txBody>
      </p:sp>
      <p:sp>
        <p:nvSpPr>
          <p:cNvPr id="27651" name="Rectangle 3"/>
          <p:cNvSpPr>
            <a:spLocks noGrp="1" noChangeArrowheads="1"/>
          </p:cNvSpPr>
          <p:nvPr>
            <p:ph sz="half" idx="1"/>
          </p:nvPr>
        </p:nvSpPr>
        <p:spPr/>
        <p:txBody>
          <a:bodyPr/>
          <a:lstStyle/>
          <a:p>
            <a:r>
              <a:rPr lang="en-US" sz="4000" dirty="0" smtClean="0"/>
              <a:t>Collect</a:t>
            </a:r>
            <a:br>
              <a:rPr lang="en-US" sz="4000" dirty="0" smtClean="0"/>
            </a:br>
            <a:endParaRPr lang="en-US" sz="4000" dirty="0" smtClean="0"/>
          </a:p>
          <a:p>
            <a:r>
              <a:rPr lang="en-US" sz="4000" dirty="0" smtClean="0"/>
              <a:t>Plan</a:t>
            </a:r>
            <a:br>
              <a:rPr lang="en-US" sz="4000" dirty="0" smtClean="0"/>
            </a:br>
            <a:endParaRPr lang="en-US" sz="4000" dirty="0" smtClean="0"/>
          </a:p>
          <a:p>
            <a:r>
              <a:rPr lang="en-US" sz="4000" dirty="0" smtClean="0"/>
              <a:t>Develop</a:t>
            </a:r>
            <a:endParaRPr lang="en-US" sz="4000" dirty="0"/>
          </a:p>
        </p:txBody>
      </p:sp>
      <p:sp>
        <p:nvSpPr>
          <p:cNvPr id="5" name="Content Placeholder 4"/>
          <p:cNvSpPr>
            <a:spLocks noGrp="1"/>
          </p:cNvSpPr>
          <p:nvPr>
            <p:ph sz="half" idx="2"/>
          </p:nvPr>
        </p:nvSpPr>
        <p:spPr/>
        <p:txBody>
          <a:bodyPr/>
          <a:lstStyle/>
          <a:p>
            <a:pPr>
              <a:buNone/>
            </a:pPr>
            <a:r>
              <a:rPr lang="en-US" dirty="0" smtClean="0"/>
              <a:t>The Lego Construction View of the Writing Process</a:t>
            </a:r>
            <a:endParaRPr lang="en-US" dirty="0"/>
          </a:p>
        </p:txBody>
      </p:sp>
      <p:pic>
        <p:nvPicPr>
          <p:cNvPr id="6" name="Picture 5"/>
          <p:cNvPicPr>
            <a:picLocks noChangeAspect="1"/>
          </p:cNvPicPr>
          <p:nvPr/>
        </p:nvPicPr>
        <p:blipFill>
          <a:blip r:embed="rId2"/>
          <a:stretch>
            <a:fillRect/>
          </a:stretch>
        </p:blipFill>
        <p:spPr>
          <a:xfrm>
            <a:off x="4038600" y="3352800"/>
            <a:ext cx="4065041" cy="27051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4000" dirty="0" smtClean="0"/>
              <a:t>Collect</a:t>
            </a:r>
            <a:endParaRPr lang="en-US" sz="4000" dirty="0"/>
          </a:p>
        </p:txBody>
      </p:sp>
      <p:sp>
        <p:nvSpPr>
          <p:cNvPr id="27651" name="Rectangle 3"/>
          <p:cNvSpPr>
            <a:spLocks noGrp="1" noChangeArrowheads="1"/>
          </p:cNvSpPr>
          <p:nvPr>
            <p:ph idx="1"/>
          </p:nvPr>
        </p:nvSpPr>
        <p:spPr/>
        <p:txBody>
          <a:bodyPr>
            <a:normAutofit/>
          </a:bodyPr>
          <a:lstStyle/>
          <a:p>
            <a:pPr>
              <a:buFont typeface="Wingdings" pitchFamily="2" charset="2"/>
              <a:buNone/>
            </a:pPr>
            <a:r>
              <a:rPr lang="en-US" sz="2400" dirty="0" smtClean="0"/>
              <a:t>Effective writing is produced from an abundance of specific information. The writer needs an inventory of facts, observations, details, images, quotations, statistics—all sorts of forms of information—from which to choose when building an effective piece of writing.</a:t>
            </a:r>
          </a:p>
          <a:p>
            <a:pPr>
              <a:buFont typeface="Wingdings" pitchFamily="2" charset="2"/>
              <a:buNone/>
            </a:pPr>
            <a:endParaRPr lang="en-US" sz="2400" dirty="0" smtClean="0"/>
          </a:p>
          <a:p>
            <a:pPr>
              <a:buFont typeface="Wingdings" pitchFamily="2" charset="2"/>
              <a:buNone/>
            </a:pPr>
            <a:r>
              <a:rPr lang="en-US" sz="2400" dirty="0" smtClean="0"/>
              <a:t>It is also information that breeds ideas. Specifics make contact with each other and become an idea. Two and two in writing add up to seven.</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4000" dirty="0" smtClean="0"/>
              <a:t>Plan</a:t>
            </a:r>
            <a:endParaRPr lang="en-US" sz="4000" dirty="0"/>
          </a:p>
        </p:txBody>
      </p:sp>
      <p:sp>
        <p:nvSpPr>
          <p:cNvPr id="27651" name="Rectangle 3"/>
          <p:cNvSpPr>
            <a:spLocks noGrp="1" noChangeArrowheads="1"/>
          </p:cNvSpPr>
          <p:nvPr>
            <p:ph idx="1"/>
          </p:nvPr>
        </p:nvSpPr>
        <p:spPr/>
        <p:txBody>
          <a:bodyPr>
            <a:normAutofit/>
          </a:bodyPr>
          <a:lstStyle/>
          <a:p>
            <a:pPr>
              <a:buFont typeface="Wingdings" pitchFamily="2" charset="2"/>
              <a:buNone/>
            </a:pPr>
            <a:r>
              <a:rPr lang="en-US" sz="2400" dirty="0" smtClean="0"/>
              <a:t>The most important writing usually takes place before there is writing—at least what we usually think of as writing (the production of a draft). </a:t>
            </a:r>
          </a:p>
          <a:p>
            <a:pPr>
              <a:buFont typeface="Wingdings" pitchFamily="2" charset="2"/>
              <a:buNone/>
            </a:pPr>
            <a:endParaRPr lang="en-US" sz="2400" dirty="0" smtClean="0"/>
          </a:p>
          <a:p>
            <a:pPr>
              <a:buFont typeface="Wingdings" pitchFamily="2" charset="2"/>
              <a:buNone/>
            </a:pPr>
            <a:r>
              <a:rPr lang="en-US" sz="2400" dirty="0" smtClean="0"/>
              <a:t>--testing, playing, experimenting, sketching, designing</a:t>
            </a:r>
            <a:br>
              <a:rPr lang="en-US" sz="2400" dirty="0" smtClean="0"/>
            </a:br>
            <a:endParaRPr lang="en-US" sz="2400" dirty="0" smtClean="0"/>
          </a:p>
          <a:p>
            <a:pPr>
              <a:buFont typeface="Wingdings" pitchFamily="2" charset="2"/>
              <a:buNone/>
            </a:pPr>
            <a:r>
              <a:rPr lang="en-US" sz="2400" dirty="0" smtClean="0"/>
              <a:t>“Writing off the page”—N Atwell</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4000" dirty="0" smtClean="0"/>
              <a:t>Develop</a:t>
            </a:r>
            <a:endParaRPr lang="en-US" sz="4000" dirty="0"/>
          </a:p>
        </p:txBody>
      </p:sp>
      <p:sp>
        <p:nvSpPr>
          <p:cNvPr id="27651" name="Rectangle 3"/>
          <p:cNvSpPr>
            <a:spLocks noGrp="1" noChangeArrowheads="1"/>
          </p:cNvSpPr>
          <p:nvPr>
            <p:ph idx="1"/>
          </p:nvPr>
        </p:nvSpPr>
        <p:spPr/>
        <p:txBody>
          <a:bodyPr>
            <a:normAutofit/>
          </a:bodyPr>
          <a:lstStyle/>
          <a:p>
            <a:pPr>
              <a:buFont typeface="Wingdings" pitchFamily="2" charset="2"/>
              <a:buNone/>
            </a:pPr>
            <a:r>
              <a:rPr lang="en-US" sz="2400" dirty="0" smtClean="0"/>
              <a:t>When the writer’s vision confronts the reality of the text</a:t>
            </a:r>
            <a:r>
              <a:rPr lang="en-US" sz="2400" dirty="0" smtClean="0"/>
              <a:t>. Carrying out in writing the plan developed. </a:t>
            </a:r>
            <a:endParaRPr lang="en-US" sz="2400" dirty="0"/>
          </a:p>
        </p:txBody>
      </p:sp>
      <p:pic>
        <p:nvPicPr>
          <p:cNvPr id="4" name="Picture 3" descr="bereter.jpg"/>
          <p:cNvPicPr>
            <a:picLocks noChangeAspect="1"/>
          </p:cNvPicPr>
          <p:nvPr/>
        </p:nvPicPr>
        <p:blipFill>
          <a:blip r:embed="rId2"/>
          <a:srcRect l="15540" r="16481" b="2804"/>
          <a:stretch>
            <a:fillRect/>
          </a:stretch>
        </p:blipFill>
        <p:spPr>
          <a:xfrm rot="16200000">
            <a:off x="3062748" y="1744980"/>
            <a:ext cx="2408904" cy="5334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lIns="90488" tIns="44450" rIns="90488" bIns="44450"/>
          <a:lstStyle/>
          <a:p>
            <a:r>
              <a:rPr lang="en-US" dirty="0"/>
              <a:t>When Considering Writing</a:t>
            </a:r>
            <a:br>
              <a:rPr lang="en-US" dirty="0"/>
            </a:br>
            <a:r>
              <a:rPr lang="en-US" sz="2000" dirty="0"/>
              <a:t>Is it a successful piece of writing?  Does it work?</a:t>
            </a:r>
            <a:endParaRPr lang="en-US" dirty="0"/>
          </a:p>
        </p:txBody>
      </p:sp>
      <p:sp>
        <p:nvSpPr>
          <p:cNvPr id="12292" name="Rectangle 4"/>
          <p:cNvSpPr>
            <a:spLocks noGrp="1" noChangeArrowheads="1"/>
          </p:cNvSpPr>
          <p:nvPr>
            <p:ph type="body" sz="half" idx="2"/>
          </p:nvPr>
        </p:nvSpPr>
        <p:spPr>
          <a:xfrm>
            <a:off x="4038600" y="2057400"/>
            <a:ext cx="3810000" cy="4114800"/>
          </a:xfrm>
          <a:noFill/>
          <a:ln/>
        </p:spPr>
        <p:txBody>
          <a:bodyPr lIns="90488" tIns="44450" rIns="90488" bIns="44450">
            <a:normAutofit/>
          </a:bodyPr>
          <a:lstStyle/>
          <a:p>
            <a:pPr>
              <a:lnSpc>
                <a:spcPct val="90000"/>
              </a:lnSpc>
            </a:pPr>
            <a:r>
              <a:rPr lang="en-US" sz="2400" dirty="0"/>
              <a:t>Has it achieved its desired effect on the intended audience?</a:t>
            </a:r>
          </a:p>
          <a:p>
            <a:pPr>
              <a:lnSpc>
                <a:spcPct val="90000"/>
              </a:lnSpc>
            </a:pPr>
            <a:endParaRPr lang="en-US" sz="2400" dirty="0"/>
          </a:p>
          <a:p>
            <a:pPr>
              <a:lnSpc>
                <a:spcPct val="90000"/>
              </a:lnSpc>
            </a:pPr>
            <a:r>
              <a:rPr lang="en-US" sz="2400" dirty="0"/>
              <a:t>Is it true?</a:t>
            </a:r>
          </a:p>
          <a:p>
            <a:pPr>
              <a:lnSpc>
                <a:spcPct val="90000"/>
              </a:lnSpc>
            </a:pPr>
            <a:endParaRPr lang="en-US" sz="2400" dirty="0"/>
          </a:p>
          <a:p>
            <a:pPr>
              <a:lnSpc>
                <a:spcPct val="90000"/>
              </a:lnSpc>
            </a:pPr>
            <a:r>
              <a:rPr lang="en-US" sz="2400" dirty="0"/>
              <a:t>Is it correct?</a:t>
            </a:r>
          </a:p>
        </p:txBody>
      </p:sp>
      <p:pic>
        <p:nvPicPr>
          <p:cNvPr id="7" name="Picture 6"/>
          <p:cNvPicPr>
            <a:picLocks noChangeAspect="1"/>
          </p:cNvPicPr>
          <p:nvPr/>
        </p:nvPicPr>
        <p:blipFill>
          <a:blip r:embed="rId2"/>
          <a:stretch>
            <a:fillRect/>
          </a:stretch>
        </p:blipFill>
        <p:spPr>
          <a:xfrm>
            <a:off x="533400" y="2286000"/>
            <a:ext cx="3264162" cy="2444971"/>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additive="base">
                                        <p:cTn id="7" dur="500" fill="hold"/>
                                        <p:tgtEl>
                                          <p:spTgt spid="1229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2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292">
                                            <p:txEl>
                                              <p:pRg st="2" end="2"/>
                                            </p:txEl>
                                          </p:spTgt>
                                        </p:tgtEl>
                                        <p:attrNameLst>
                                          <p:attrName>style.visibility</p:attrName>
                                        </p:attrNameLst>
                                      </p:cBhvr>
                                      <p:to>
                                        <p:strVal val="visible"/>
                                      </p:to>
                                    </p:set>
                                    <p:anim calcmode="lin" valueType="num">
                                      <p:cBhvr additive="base">
                                        <p:cTn id="13" dur="500" fill="hold"/>
                                        <p:tgtEl>
                                          <p:spTgt spid="1229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2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292">
                                            <p:txEl>
                                              <p:pRg st="4" end="4"/>
                                            </p:txEl>
                                          </p:spTgt>
                                        </p:tgtEl>
                                        <p:attrNameLst>
                                          <p:attrName>style.visibility</p:attrName>
                                        </p:attrNameLst>
                                      </p:cBhvr>
                                      <p:to>
                                        <p:strVal val="visible"/>
                                      </p:to>
                                    </p:set>
                                    <p:anim calcmode="lin" valueType="num">
                                      <p:cBhvr additive="base">
                                        <p:cTn id="19" dur="500" fill="hold"/>
                                        <p:tgtEl>
                                          <p:spTgt spid="12292">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29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a:t>More Perceptions of the</a:t>
            </a:r>
            <a:br>
              <a:rPr lang="en-US"/>
            </a:br>
            <a:r>
              <a:rPr lang="en-US"/>
              <a:t>Writing Process</a:t>
            </a:r>
          </a:p>
        </p:txBody>
      </p:sp>
      <p:sp>
        <p:nvSpPr>
          <p:cNvPr id="18435" name="Rectangle 3"/>
          <p:cNvSpPr>
            <a:spLocks noGrp="1" noChangeArrowheads="1"/>
          </p:cNvSpPr>
          <p:nvPr>
            <p:ph idx="1"/>
          </p:nvPr>
        </p:nvSpPr>
        <p:spPr/>
        <p:txBody>
          <a:bodyPr>
            <a:normAutofit/>
          </a:bodyPr>
          <a:lstStyle/>
          <a:p>
            <a:r>
              <a:rPr lang="en-US" sz="2800"/>
              <a:t>When you write, you should get it right the first time.</a:t>
            </a:r>
          </a:p>
          <a:p>
            <a:pPr>
              <a:buFont typeface="Wingdings" pitchFamily="2" charset="2"/>
              <a:buNone/>
            </a:pPr>
            <a:endParaRPr lang="en-US" sz="2800"/>
          </a:p>
          <a:p>
            <a:r>
              <a:rPr lang="en-US" sz="2800"/>
              <a:t>Good grammar is good writing; bad writing is bad grammar.</a:t>
            </a:r>
          </a:p>
          <a:p>
            <a:pPr>
              <a:buFont typeface="Wingdings" pitchFamily="2" charset="2"/>
              <a:buNone/>
            </a:pPr>
            <a:endParaRPr lang="en-US" sz="2800"/>
          </a:p>
          <a:p>
            <a:r>
              <a:rPr lang="en-US" sz="2800"/>
              <a:t>Good writers work alone—the lone wolf syndrome.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lIns="90488" tIns="44450" rIns="90488" bIns="44450"/>
          <a:lstStyle/>
          <a:p>
            <a:r>
              <a:rPr lang="en-US"/>
              <a:t>THE REALITY</a:t>
            </a:r>
          </a:p>
        </p:txBody>
      </p:sp>
      <p:graphicFrame>
        <p:nvGraphicFramePr>
          <p:cNvPr id="6147" name="Object 3">
            <a:hlinkClick r:id="" action="ppaction://ole?verb=0"/>
          </p:cNvPr>
          <p:cNvGraphicFramePr>
            <a:graphicFrameLocks noGrp="1"/>
          </p:cNvGraphicFramePr>
          <p:nvPr>
            <p:ph type="clipArt" sz="half" idx="1"/>
          </p:nvPr>
        </p:nvGraphicFramePr>
        <p:xfrm>
          <a:off x="987425" y="2219325"/>
          <a:ext cx="2441575" cy="3114675"/>
        </p:xfrm>
        <a:graphic>
          <a:graphicData uri="http://schemas.openxmlformats.org/presentationml/2006/ole">
            <mc:AlternateContent xmlns:mc="http://schemas.openxmlformats.org/markup-compatibility/2006">
              <mc:Choice xmlns:v="urn:schemas-microsoft-com:vml" Requires="v">
                <p:oleObj spid="_x0000_s6153" name="Clip" r:id="rId3" imgW="3128963" imgH="3990975" progId="">
                  <p:embed/>
                </p:oleObj>
              </mc:Choice>
              <mc:Fallback>
                <p:oleObj name="Clip" r:id="rId3" imgW="3128963" imgH="3990975" progId="">
                  <p:embed/>
                  <p:pic>
                    <p:nvPicPr>
                      <p:cNvPr id="0" name="Picture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425" y="2219325"/>
                        <a:ext cx="244157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6148" name="Rectangle 4"/>
          <p:cNvSpPr>
            <a:spLocks noGrp="1" noChangeArrowheads="1"/>
          </p:cNvSpPr>
          <p:nvPr>
            <p:ph type="body" sz="half" idx="2"/>
          </p:nvPr>
        </p:nvSpPr>
        <p:spPr>
          <a:xfrm>
            <a:off x="3352800" y="1676400"/>
            <a:ext cx="4876800" cy="4572000"/>
          </a:xfrm>
          <a:noFill/>
          <a:ln/>
        </p:spPr>
        <p:txBody>
          <a:bodyPr lIns="90488" tIns="44450" rIns="90488" bIns="44450">
            <a:normAutofit/>
          </a:bodyPr>
          <a:lstStyle/>
          <a:p>
            <a:pPr>
              <a:lnSpc>
                <a:spcPct val="90000"/>
              </a:lnSpc>
            </a:pPr>
            <a:r>
              <a:rPr lang="en-US" sz="2400" dirty="0"/>
              <a:t>Writing is a dynamic, organic act (it is NOT like a paint by numbers painting). This “linear” perception of writing is artificial (created by teachers and </a:t>
            </a:r>
            <a:r>
              <a:rPr lang="en-US" sz="2400" dirty="0" smtClean="0"/>
              <a:t>textbooks </a:t>
            </a:r>
            <a:r>
              <a:rPr lang="en-US" sz="2400" dirty="0"/>
              <a:t>explaining the process).</a:t>
            </a:r>
          </a:p>
          <a:p>
            <a:pPr>
              <a:lnSpc>
                <a:spcPct val="90000"/>
              </a:lnSpc>
              <a:buFont typeface="Wingdings" pitchFamily="2" charset="2"/>
              <a:buNone/>
            </a:pPr>
            <a:endParaRPr lang="en-US" sz="2400" dirty="0"/>
          </a:p>
          <a:p>
            <a:pPr>
              <a:lnSpc>
                <a:spcPct val="90000"/>
              </a:lnSpc>
            </a:pPr>
            <a:r>
              <a:rPr lang="en-US" sz="2400" dirty="0"/>
              <a:t>Writers don’t have it all figured out when they start to write.</a:t>
            </a:r>
          </a:p>
          <a:p>
            <a:pPr>
              <a:lnSpc>
                <a:spcPct val="90000"/>
              </a:lnSpc>
              <a:buFont typeface="Wingdings" pitchFamily="2" charset="2"/>
              <a:buNone/>
            </a:pPr>
            <a:endParaRPr lang="en-US" sz="2400" dirty="0"/>
          </a:p>
          <a:p>
            <a:pPr>
              <a:lnSpc>
                <a:spcPct val="90000"/>
              </a:lnSpc>
            </a:pPr>
            <a:r>
              <a:rPr lang="en-US" sz="2400" dirty="0"/>
              <a:t>Writing is a skill and a craft that can be developed.</a:t>
            </a: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The Reality</a:t>
            </a:r>
          </a:p>
        </p:txBody>
      </p:sp>
      <p:pic>
        <p:nvPicPr>
          <p:cNvPr id="19461" name="Picture 5" descr="slide0003_image003"/>
          <p:cNvPicPr>
            <a:picLocks noGrp="1" noChangeAspect="1" noChangeArrowheads="1"/>
          </p:cNvPicPr>
          <p:nvPr>
            <p:ph type="clipArt" sz="half" idx="1"/>
          </p:nvPr>
        </p:nvPicPr>
        <p:blipFill>
          <a:blip r:embed="rId2" cstate="print"/>
          <a:srcRect/>
          <a:stretch>
            <a:fillRect/>
          </a:stretch>
        </p:blipFill>
        <p:spPr>
          <a:xfrm>
            <a:off x="838200" y="1828800"/>
            <a:ext cx="2443163" cy="3581400"/>
          </a:xfrm>
          <a:ln/>
        </p:spPr>
      </p:pic>
      <p:sp>
        <p:nvSpPr>
          <p:cNvPr id="19460" name="Rectangle 4"/>
          <p:cNvSpPr>
            <a:spLocks noGrp="1" noChangeArrowheads="1"/>
          </p:cNvSpPr>
          <p:nvPr>
            <p:ph type="body" sz="half" idx="2"/>
          </p:nvPr>
        </p:nvSpPr>
        <p:spPr>
          <a:xfrm>
            <a:off x="3429000" y="1752600"/>
            <a:ext cx="4800600" cy="4267200"/>
          </a:xfrm>
        </p:spPr>
        <p:txBody>
          <a:bodyPr>
            <a:normAutofit/>
          </a:bodyPr>
          <a:lstStyle/>
          <a:p>
            <a:r>
              <a:rPr lang="en-US" sz="2000" dirty="0"/>
              <a:t>No writer gets his or her text “right” the first time.  It takes many cycles </a:t>
            </a:r>
            <a:r>
              <a:rPr lang="en-US" sz="2000" dirty="0" smtClean="0"/>
              <a:t>of adjusting, and adding, and trimming, </a:t>
            </a:r>
            <a:r>
              <a:rPr lang="en-US" sz="2000" dirty="0"/>
              <a:t>and fixing to get it right.</a:t>
            </a:r>
          </a:p>
          <a:p>
            <a:pPr>
              <a:buFont typeface="Wingdings" pitchFamily="2" charset="2"/>
              <a:buNone/>
            </a:pPr>
            <a:endParaRPr lang="en-US" sz="2000" dirty="0"/>
          </a:p>
          <a:p>
            <a:r>
              <a:rPr lang="en-US" sz="2000" dirty="0"/>
              <a:t>Although good grammar is important, there is more to good writing than correctness.</a:t>
            </a:r>
          </a:p>
          <a:p>
            <a:endParaRPr lang="en-US" sz="2000" dirty="0"/>
          </a:p>
          <a:p>
            <a:r>
              <a:rPr lang="en-US" sz="2000" dirty="0"/>
              <a:t>Writers often rely on others for ideas and help.  Some texts even are co-authored.</a:t>
            </a:r>
          </a:p>
        </p:txBody>
      </p:sp>
    </p:spTree>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Writing is “recursive”</a:t>
            </a:r>
          </a:p>
        </p:txBody>
      </p:sp>
      <p:sp>
        <p:nvSpPr>
          <p:cNvPr id="13315" name="Rectangle 3"/>
          <p:cNvSpPr>
            <a:spLocks noGrp="1" noChangeArrowheads="1"/>
          </p:cNvSpPr>
          <p:nvPr>
            <p:ph sz="half" idx="1"/>
          </p:nvPr>
        </p:nvSpPr>
        <p:spPr>
          <a:xfrm>
            <a:off x="457200" y="2209800"/>
            <a:ext cx="3886200" cy="4297363"/>
          </a:xfrm>
        </p:spPr>
        <p:txBody>
          <a:bodyPr>
            <a:normAutofit/>
          </a:bodyPr>
          <a:lstStyle/>
          <a:p>
            <a:pPr>
              <a:buNone/>
            </a:pPr>
            <a:r>
              <a:rPr lang="en-US" sz="1600" dirty="0"/>
              <a:t>As we write we may jump “ahead” to a later “stage” of the writing process, or late in the process we may go back to the drawing board and do more prewriting.</a:t>
            </a:r>
          </a:p>
          <a:p>
            <a:endParaRPr lang="en-US" sz="1600" dirty="0" smtClean="0"/>
          </a:p>
          <a:p>
            <a:pPr>
              <a:buNone/>
            </a:pPr>
            <a:r>
              <a:rPr lang="en-US" sz="1600" dirty="0" smtClean="0"/>
              <a:t>The writing process </a:t>
            </a:r>
            <a:r>
              <a:rPr lang="en-US" sz="1600" dirty="0"/>
              <a:t>jumps ahead or leaps behind--it is not linear.</a:t>
            </a:r>
          </a:p>
          <a:p>
            <a:endParaRPr lang="en-US" sz="1600" dirty="0"/>
          </a:p>
          <a:p>
            <a:pPr>
              <a:buNone/>
            </a:pPr>
            <a:r>
              <a:rPr lang="en-US" sz="1600" dirty="0"/>
              <a:t>Perhaps we should say “phases” and not “stages” (to avoid the linear fallacy)—phases that can by cycled and recycled into at any point in the writing process.</a:t>
            </a:r>
          </a:p>
        </p:txBody>
      </p:sp>
      <p:pic>
        <p:nvPicPr>
          <p:cNvPr id="5" name="Picture 4"/>
          <p:cNvPicPr>
            <a:picLocks noChangeAspect="1"/>
          </p:cNvPicPr>
          <p:nvPr/>
        </p:nvPicPr>
        <p:blipFill>
          <a:blip r:embed="rId2"/>
          <a:stretch>
            <a:fillRect/>
          </a:stretch>
        </p:blipFill>
        <p:spPr>
          <a:xfrm>
            <a:off x="4572000" y="3048000"/>
            <a:ext cx="4238004" cy="3200400"/>
          </a:xfrm>
          <a:prstGeom prst="rect">
            <a:avLst/>
          </a:prstGeom>
        </p:spPr>
      </p:pic>
      <p:sp>
        <p:nvSpPr>
          <p:cNvPr id="6" name="TextBox 5"/>
          <p:cNvSpPr txBox="1"/>
          <p:nvPr/>
        </p:nvSpPr>
        <p:spPr>
          <a:xfrm>
            <a:off x="4800600" y="2514600"/>
            <a:ext cx="3886200" cy="338554"/>
          </a:xfrm>
          <a:prstGeom prst="rect">
            <a:avLst/>
          </a:prstGeom>
          <a:noFill/>
        </p:spPr>
        <p:txBody>
          <a:bodyPr wrap="square" rtlCol="0">
            <a:spAutoFit/>
          </a:bodyPr>
          <a:lstStyle/>
          <a:p>
            <a:r>
              <a:rPr lang="en-US" sz="1600" b="1" dirty="0" smtClean="0">
                <a:latin typeface="Calibri"/>
                <a:cs typeface="Calibri"/>
              </a:rPr>
              <a:t>A diagram of the recursive writing process</a:t>
            </a:r>
            <a:endParaRPr lang="en-US" sz="1600" b="1" dirty="0">
              <a:latin typeface="Calibri"/>
              <a:cs typeface="Calibri"/>
            </a:endParaRPr>
          </a:p>
        </p:txBody>
      </p:sp>
    </p:spTree>
  </p:cSld>
  <p:clrMapOvr>
    <a:masterClrMapping/>
  </p:clrMapOvr>
  <p:transition>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81000" y="1905000"/>
            <a:ext cx="8458200" cy="1470025"/>
          </a:xfrm>
          <a:noFill/>
          <a:ln/>
        </p:spPr>
        <p:txBody>
          <a:bodyPr lIns="90488" tIns="44450" rIns="90488" bIns="44450" anchor="ctr">
            <a:normAutofit fontScale="90000"/>
          </a:bodyPr>
          <a:lstStyle/>
          <a:p>
            <a:r>
              <a:rPr lang="en-US" sz="4000" dirty="0"/>
              <a:t>So how do we reconcile ourselves to the view of writing as a linear “process”?</a:t>
            </a:r>
          </a:p>
        </p:txBody>
      </p:sp>
      <p:sp>
        <p:nvSpPr>
          <p:cNvPr id="7171" name="Rectangle 3"/>
          <p:cNvSpPr>
            <a:spLocks noGrp="1" noChangeArrowheads="1"/>
          </p:cNvSpPr>
          <p:nvPr>
            <p:ph type="subTitle" idx="1"/>
          </p:nvPr>
        </p:nvSpPr>
        <p:spPr>
          <a:noFill/>
          <a:ln/>
        </p:spPr>
        <p:txBody>
          <a:bodyPr lIns="90488" tIns="44450" rIns="90488" bIns="44450" anchor="t"/>
          <a:lstStyle/>
          <a:p>
            <a:pPr marL="342900" indent="-342900"/>
            <a:endParaRPr lang="en-US" dirty="0"/>
          </a:p>
          <a:p>
            <a:pPr marL="342900" indent="-342900"/>
            <a:r>
              <a:rPr lang="en-US" dirty="0">
                <a:solidFill>
                  <a:schemeClr val="tx2">
                    <a:lumMod val="75000"/>
                  </a:schemeClr>
                </a:solidFill>
              </a:rPr>
              <a:t>Think about where writer’s block comes from.</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p:cTn id="7" dur="10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7171">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717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7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lIns="90488" tIns="44450" rIns="90488" bIns="44450"/>
          <a:lstStyle/>
          <a:p>
            <a:r>
              <a:rPr lang="en-US"/>
              <a:t>When we write we do 2 things</a:t>
            </a:r>
          </a:p>
        </p:txBody>
      </p:sp>
      <p:sp>
        <p:nvSpPr>
          <p:cNvPr id="8196" name="Rectangle 4"/>
          <p:cNvSpPr>
            <a:spLocks noGrp="1" noChangeArrowheads="1"/>
          </p:cNvSpPr>
          <p:nvPr>
            <p:ph type="body" sz="half" idx="2"/>
          </p:nvPr>
        </p:nvSpPr>
        <p:spPr>
          <a:noFill/>
          <a:ln/>
        </p:spPr>
        <p:txBody>
          <a:bodyPr lIns="90488" tIns="44450" rIns="90488" bIns="44450"/>
          <a:lstStyle/>
          <a:p>
            <a:endParaRPr lang="en-US"/>
          </a:p>
          <a:p>
            <a:r>
              <a:rPr lang="en-US"/>
              <a:t>We are creative.</a:t>
            </a:r>
          </a:p>
          <a:p>
            <a:endParaRPr lang="en-US"/>
          </a:p>
          <a:p>
            <a:endParaRPr lang="en-US"/>
          </a:p>
          <a:p>
            <a:r>
              <a:rPr lang="en-US"/>
              <a:t>We are critical                         </a:t>
            </a:r>
          </a:p>
        </p:txBody>
      </p:sp>
      <p:pic>
        <p:nvPicPr>
          <p:cNvPr id="7" name="irc_mi" descr="http://summaryofmysoul.files.wordpress.com/2014/03/yinyang.jpg"/>
          <p:cNvPicPr/>
          <p:nvPr/>
        </p:nvPicPr>
        <p:blipFill>
          <a:blip r:embed="rId2"/>
          <a:srcRect/>
          <a:stretch>
            <a:fillRect/>
          </a:stretch>
        </p:blipFill>
        <p:spPr bwMode="auto">
          <a:xfrm>
            <a:off x="1295400" y="2133600"/>
            <a:ext cx="2971800" cy="2971800"/>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lIns="90488" tIns="44450" rIns="90488" bIns="44450"/>
          <a:lstStyle/>
          <a:p>
            <a:r>
              <a:rPr lang="en-US"/>
              <a:t>Problems come</a:t>
            </a:r>
          </a:p>
        </p:txBody>
      </p:sp>
      <p:sp>
        <p:nvSpPr>
          <p:cNvPr id="9219" name="Rectangle 3"/>
          <p:cNvSpPr>
            <a:spLocks noGrp="1" noChangeArrowheads="1"/>
          </p:cNvSpPr>
          <p:nvPr>
            <p:ph type="body" sz="half" idx="1"/>
          </p:nvPr>
        </p:nvSpPr>
        <p:spPr>
          <a:noFill/>
          <a:ln/>
        </p:spPr>
        <p:txBody>
          <a:bodyPr lIns="90488" tIns="44450" rIns="90488" bIns="44450"/>
          <a:lstStyle/>
          <a:p>
            <a:endParaRPr lang="en-US" dirty="0">
              <a:solidFill>
                <a:srgbClr val="7FFF00"/>
              </a:solidFill>
            </a:endParaRPr>
          </a:p>
          <a:p>
            <a:r>
              <a:rPr lang="en-US" sz="2800" dirty="0"/>
              <a:t>When we try to be critical as we are being creative.</a:t>
            </a:r>
          </a:p>
          <a:p>
            <a:endParaRPr lang="en-US" sz="2800" dirty="0">
              <a:solidFill>
                <a:srgbClr val="7FFF00"/>
              </a:solidFill>
            </a:endParaRPr>
          </a:p>
          <a:p>
            <a:r>
              <a:rPr lang="en-US" sz="2800" dirty="0"/>
              <a:t>The critical tends to cancel the creative out.</a:t>
            </a:r>
          </a:p>
        </p:txBody>
      </p:sp>
      <p:pic>
        <p:nvPicPr>
          <p:cNvPr id="7" name="Picture 6"/>
          <p:cNvPicPr>
            <a:picLocks noChangeAspect="1"/>
          </p:cNvPicPr>
          <p:nvPr/>
        </p:nvPicPr>
        <p:blipFill>
          <a:blip r:embed="rId2"/>
          <a:srcRect l="4833" r="6204" b="8163"/>
          <a:stretch>
            <a:fillRect/>
          </a:stretch>
        </p:blipFill>
        <p:spPr>
          <a:xfrm>
            <a:off x="4876800" y="2514600"/>
            <a:ext cx="3522133" cy="3048000"/>
          </a:xfrm>
          <a:prstGeom prst="rect">
            <a:avLst/>
          </a:prstGeom>
        </p:spPr>
      </p:pic>
    </p:spTree>
  </p:cSld>
  <p:clrMapOvr>
    <a:masterClrMapping/>
  </p:clrMapOvr>
  <p:transition>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Urban.thmx</Template>
  <TotalTime>11186</TotalTime>
  <Words>835</Words>
  <Application>Microsoft Macintosh PowerPoint</Application>
  <PresentationFormat>On-screen Show (4:3)</PresentationFormat>
  <Paragraphs>119</Paragraphs>
  <Slides>25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Calibri</vt:lpstr>
      <vt:lpstr>Georgia</vt:lpstr>
      <vt:lpstr>Times New Roman</vt:lpstr>
      <vt:lpstr>Trebuchet MS</vt:lpstr>
      <vt:lpstr>Wingdings</vt:lpstr>
      <vt:lpstr>Wingdings 2</vt:lpstr>
      <vt:lpstr>Arial</vt:lpstr>
      <vt:lpstr>Urban</vt:lpstr>
      <vt:lpstr>Clip</vt:lpstr>
      <vt:lpstr>THE WRITING PROCESS</vt:lpstr>
      <vt:lpstr>Perceptions of the Writing Process </vt:lpstr>
      <vt:lpstr>More Perceptions of the Writing Process</vt:lpstr>
      <vt:lpstr>THE REALITY</vt:lpstr>
      <vt:lpstr>The Reality</vt:lpstr>
      <vt:lpstr>Writing is “recursive”</vt:lpstr>
      <vt:lpstr>So how do we reconcile ourselves to the view of writing as a linear “process”?</vt:lpstr>
      <vt:lpstr>When we write we do 2 things</vt:lpstr>
      <vt:lpstr>Problems come</vt:lpstr>
      <vt:lpstr>To avoid writer’s block (and still see some “phases” to the writing process)</vt:lpstr>
      <vt:lpstr>The Writing Process</vt:lpstr>
      <vt:lpstr>Another View of the Writing Process</vt:lpstr>
      <vt:lpstr>Goal-directed Thinking Process</vt:lpstr>
      <vt:lpstr> Problem solving  </vt:lpstr>
      <vt:lpstr>Flower and Hayes’ Cognitive Model of the Writing Process</vt:lpstr>
      <vt:lpstr>The Writing Situation</vt:lpstr>
      <vt:lpstr>Images of the Writing Situation</vt:lpstr>
      <vt:lpstr>Images of the Writing Situation</vt:lpstr>
      <vt:lpstr>Images of the Writing Situation</vt:lpstr>
      <vt:lpstr>See Writing as an Event</vt:lpstr>
      <vt:lpstr>Donald Murray’s View of the Writing Process</vt:lpstr>
      <vt:lpstr>Collect</vt:lpstr>
      <vt:lpstr>Plan</vt:lpstr>
      <vt:lpstr>Develop</vt:lpstr>
      <vt:lpstr>When Considering Writing Is it a successful piece of writing?  Does it work?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THE WRITING PROCESS</dc:title>
  <dc:creator>Developmental English</dc:creator>
  <cp:keywords/>
  <cp:lastModifiedBy>Lennie Irvin</cp:lastModifiedBy>
  <cp:revision>48</cp:revision>
  <cp:lastPrinted>2011-09-04T13:50:32Z</cp:lastPrinted>
  <dcterms:created xsi:type="dcterms:W3CDTF">2014-09-02T10:50:17Z</dcterms:created>
  <dcterms:modified xsi:type="dcterms:W3CDTF">2016-08-28T22:09:45Z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3</vt:i4>
  </property>
  <property fmtid="{D5CDD505-2E9C-101B-9397-08002B2CF9AE}" pid="7" name="MailAddress">
    <vt:lpwstr>Lirvin@accdvm.accd.edu</vt:lpwstr>
  </property>
  <property fmtid="{D5CDD505-2E9C-101B-9397-08002B2CF9AE}" pid="8" name="HomePage">
    <vt:lpwstr>http://www.accd.edu/sac/english/lirvin/lirvin.htm</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C:\WINNT\Profiles\lirvin\DESKTOP\Documents\1301</vt:lpwstr>
  </property>
</Properties>
</file>